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body" sz="quarter" idx="13"/>
          </p:nvPr>
        </p:nvSpPr>
        <p:spPr>
          <a:xfrm>
            <a:off x="1190625" y="2080617"/>
            <a:ext cx="9810750" cy="32598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687" cap="all" spc="27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4"/>
          </p:nvPr>
        </p:nvSpPr>
        <p:spPr>
          <a:xfrm>
            <a:off x="1190625" y="946547"/>
            <a:ext cx="981075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15"/>
          </p:nvPr>
        </p:nvSpPr>
        <p:spPr>
          <a:xfrm>
            <a:off x="-17859" y="2540496"/>
            <a:ext cx="12192000" cy="43130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4707A-73F6-CE45-97EB-4FCFB6E242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0119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19125" y="428625"/>
            <a:ext cx="4762500" cy="130373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619125" y="1982391"/>
            <a:ext cx="4762500" cy="4259461"/>
          </a:xfrm>
          <a:prstGeom prst="rect">
            <a:avLst/>
          </a:prstGeom>
        </p:spPr>
        <p:txBody>
          <a:bodyPr/>
          <a:lstStyle>
            <a:lvl1pPr marL="276810" indent="-276810">
              <a:spcBef>
                <a:spcPts val="2250"/>
              </a:spcBef>
              <a:defRPr sz="2109"/>
            </a:lvl1pPr>
            <a:lvl2pPr marL="553621" indent="-276810">
              <a:spcBef>
                <a:spcPts val="2250"/>
              </a:spcBef>
              <a:defRPr sz="2109"/>
            </a:lvl2pPr>
            <a:lvl3pPr marL="830431" indent="-276810">
              <a:spcBef>
                <a:spcPts val="2250"/>
              </a:spcBef>
              <a:defRPr sz="2109"/>
            </a:lvl3pPr>
            <a:lvl4pPr marL="1107242" indent="-276810">
              <a:spcBef>
                <a:spcPts val="2250"/>
              </a:spcBef>
              <a:defRPr sz="2109"/>
            </a:lvl4pPr>
            <a:lvl5pPr marL="1384052" indent="-276810">
              <a:spcBef>
                <a:spcPts val="2250"/>
              </a:spcBef>
              <a:defRPr sz="210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ED9ED0-9BEF-024D-BB6B-229CF8EBAD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1698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8D3FB-299A-DB47-9240-FD11B16CE28F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20" y="216545"/>
            <a:ext cx="1399729" cy="598289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6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508" y="225474"/>
            <a:ext cx="1867421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7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99" y="225474"/>
            <a:ext cx="1376288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43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403" y="261193"/>
            <a:ext cx="1376288" cy="508992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079" name="Shape 144"/>
          <p:cNvSpPr>
            <a:spLocks noChangeArrowheads="1"/>
          </p:cNvSpPr>
          <p:nvPr/>
        </p:nvSpPr>
        <p:spPr bwMode="auto">
          <a:xfrm>
            <a:off x="5355776" y="5441861"/>
            <a:ext cx="6135848" cy="461601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eaLnBrk="1"/>
            <a:r>
              <a:rPr lang="en-US" altLang="en-US" sz="2531">
                <a:latin typeface="Arial" charset="0"/>
                <a:sym typeface="Arial" charset="0"/>
              </a:rPr>
              <a:t>Temporal Ecology Lab, Harvard University</a:t>
            </a:r>
          </a:p>
        </p:txBody>
      </p:sp>
      <p:sp>
        <p:nvSpPr>
          <p:cNvPr id="3080" name="Shape 145"/>
          <p:cNvSpPr>
            <a:spLocks noChangeArrowheads="1"/>
          </p:cNvSpPr>
          <p:nvPr/>
        </p:nvSpPr>
        <p:spPr bwMode="auto">
          <a:xfrm>
            <a:off x="7885243" y="5903462"/>
            <a:ext cx="3426132" cy="818687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eaLnBrk="1"/>
            <a:r>
              <a:rPr lang="en-US" altLang="en-US" sz="1617" dirty="0">
                <a:solidFill>
                  <a:srgbClr val="800E02"/>
                </a:solidFill>
              </a:rPr>
              <a:t>Cat Chamberlain, Graduate </a:t>
            </a:r>
            <a:r>
              <a:rPr lang="en-US" altLang="en-US" sz="1617" dirty="0">
                <a:solidFill>
                  <a:srgbClr val="800E02"/>
                </a:solidFill>
              </a:rPr>
              <a:t>Student</a:t>
            </a:r>
          </a:p>
          <a:p>
            <a:pPr algn="r" eaLnBrk="1"/>
            <a:r>
              <a:rPr lang="en-US" altLang="en-US" sz="1617" dirty="0">
                <a:solidFill>
                  <a:srgbClr val="800E02"/>
                </a:solidFill>
              </a:rPr>
              <a:t>Suzanne </a:t>
            </a:r>
            <a:r>
              <a:rPr lang="en-US" altLang="en-US" sz="1617" dirty="0" err="1">
                <a:solidFill>
                  <a:srgbClr val="800E02"/>
                </a:solidFill>
              </a:rPr>
              <a:t>Mrozak</a:t>
            </a:r>
            <a:r>
              <a:rPr lang="en-US" altLang="en-US" sz="1617" dirty="0">
                <a:solidFill>
                  <a:srgbClr val="800E02"/>
                </a:solidFill>
              </a:rPr>
              <a:t>, Volunteer Coordinator</a:t>
            </a:r>
          </a:p>
          <a:p>
            <a:pPr algn="r" eaLnBrk="1"/>
            <a:r>
              <a:rPr lang="en-US" altLang="en-US" sz="1617" dirty="0">
                <a:solidFill>
                  <a:srgbClr val="800E02"/>
                </a:solidFill>
              </a:rPr>
              <a:t>Danny </a:t>
            </a:r>
            <a:r>
              <a:rPr lang="en-US" altLang="en-US" sz="1617" dirty="0" err="1">
                <a:solidFill>
                  <a:srgbClr val="800E02"/>
                </a:solidFill>
              </a:rPr>
              <a:t>Schissler</a:t>
            </a:r>
            <a:r>
              <a:rPr lang="en-US" altLang="en-US" sz="1617" dirty="0">
                <a:solidFill>
                  <a:srgbClr val="800E02"/>
                </a:solidFill>
              </a:rPr>
              <a:t>, </a:t>
            </a:r>
            <a:r>
              <a:rPr lang="en-US" altLang="en-US" sz="1617" dirty="0">
                <a:solidFill>
                  <a:srgbClr val="800E02"/>
                </a:solidFill>
              </a:rPr>
              <a:t>Intern</a:t>
            </a:r>
            <a:endParaRPr lang="en-US" altLang="en-US" sz="1617" dirty="0">
              <a:solidFill>
                <a:srgbClr val="800E0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4559" y="2961530"/>
            <a:ext cx="5102884" cy="786306"/>
          </a:xfrm>
          <a:prstGeom prst="rect">
            <a:avLst/>
          </a:prstGeom>
          <a:solidFill>
            <a:srgbClr val="547A2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375" dirty="0">
                <a:solidFill>
                  <a:srgbClr val="FFFFFF"/>
                </a:solidFill>
                <a:latin typeface="Papyrus" charset="0"/>
                <a:ea typeface="Papyrus" charset="0"/>
                <a:cs typeface="Papyrus" charset="0"/>
                <a:sym typeface="Avenir Light"/>
              </a:rPr>
              <a:t>Tree Spotters </a:t>
            </a:r>
            <a:r>
              <a:rPr lang="en-US" sz="3375" dirty="0" smtClean="0">
                <a:solidFill>
                  <a:srgbClr val="FFFFFF"/>
                </a:solidFill>
                <a:latin typeface="Papyrus" charset="0"/>
                <a:ea typeface="Papyrus" charset="0"/>
                <a:cs typeface="Papyrus" charset="0"/>
                <a:sym typeface="Avenir Light"/>
              </a:rPr>
              <a:t>2018 BBQ</a:t>
            </a:r>
            <a:endParaRPr lang="en-US" sz="3375" dirty="0">
              <a:solidFill>
                <a:srgbClr val="FFFFFF"/>
              </a:solidFill>
              <a:latin typeface="Papyrus" charset="0"/>
              <a:ea typeface="Papyrus" charset="0"/>
              <a:cs typeface="Papyrus" charset="0"/>
              <a:sym typeface="Avenir Light"/>
            </a:endParaRPr>
          </a:p>
          <a:p>
            <a:pPr algn="ctr" defTabSz="410751" hangingPunct="0"/>
            <a:r>
              <a:rPr lang="en-US" sz="1266" dirty="0">
                <a:latin typeface="Papyrus" charset="0"/>
                <a:ea typeface="Papyrus" charset="0"/>
                <a:cs typeface="Papyrus" charset="0"/>
                <a:sym typeface="Avenir Light"/>
              </a:rPr>
              <a:t>Arnold Arboretum</a:t>
            </a:r>
            <a:endParaRPr lang="en-US" sz="2812" dirty="0">
              <a:solidFill>
                <a:srgbClr val="FFFFFF"/>
              </a:solidFill>
              <a:latin typeface="Papyrus" charset="0"/>
              <a:ea typeface="Papyrus" charset="0"/>
              <a:cs typeface="Papyrus" charset="0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6903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ChangeArrowheads="1"/>
          </p:cNvSpPr>
          <p:nvPr/>
        </p:nvSpPr>
        <p:spPr bwMode="auto">
          <a:xfrm>
            <a:off x="4611439" y="407264"/>
            <a:ext cx="2969121" cy="749244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800">
                <a:effectLst>
                  <a:outerShdw blurRad="12700" dist="12700" dir="8040000" rotWithShape="0">
                    <a:srgbClr val="585752">
                      <a:alpha val="45000"/>
                    </a:srgbClr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>
              <a:defRPr/>
            </a:pPr>
            <a:r>
              <a:rPr sz="4400" kern="0">
                <a:solidFill>
                  <a:schemeClr val="accent1">
                    <a:lumMod val="50000"/>
                  </a:schemeClr>
                </a:solidFill>
                <a:effectLst/>
                <a:latin typeface="Avenir Light" charset="0"/>
                <a:ea typeface="Avenir Light" charset="0"/>
                <a:cs typeface="Avenir Light" charset="0"/>
              </a:rPr>
              <a:t>OVERVIEW</a:t>
            </a:r>
          </a:p>
        </p:txBody>
      </p:sp>
      <p:sp>
        <p:nvSpPr>
          <p:cNvPr id="148" name="Shape 148"/>
          <p:cNvSpPr>
            <a:spLocks noChangeShapeType="1"/>
          </p:cNvSpPr>
          <p:nvPr/>
        </p:nvSpPr>
        <p:spPr bwMode="auto">
          <a:xfrm>
            <a:off x="2065363" y="1220019"/>
            <a:ext cx="8061275" cy="0"/>
          </a:xfrm>
          <a:prstGeom prst="line">
            <a:avLst/>
          </a:prstGeom>
          <a:noFill/>
          <a:ln w="25400">
            <a:solidFill>
              <a:schemeClr val="tx2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5719" tIns="35719" rIns="35719" bIns="35719" anchor="ctr"/>
          <a:lstStyle/>
          <a:p>
            <a:endParaRPr lang="en-US" sz="1266"/>
          </a:p>
        </p:txBody>
      </p:sp>
      <p:sp>
        <p:nvSpPr>
          <p:cNvPr id="149" name="Shape 149"/>
          <p:cNvSpPr/>
          <p:nvPr/>
        </p:nvSpPr>
        <p:spPr>
          <a:xfrm>
            <a:off x="780364" y="1537282"/>
            <a:ext cx="5706934" cy="4504118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2018 SPRING REVIEW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AMAZING DATA!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SOME RESEARCH PLANS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NEW SPECIES ROLL-OUT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WHAT DO YOU WANT TO KNOW?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THANK YOU!</a:t>
            </a:r>
            <a:endParaRPr lang="en-US" sz="2400" b="1" kern="0" dirty="0">
              <a:solidFill>
                <a:schemeClr val="tx2">
                  <a:lumMod val="50000"/>
                </a:schemeClr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Avenir Heavy" charset="0"/>
              <a:ea typeface="Avenir Heavy" charset="0"/>
              <a:cs typeface="Avenir Heavy" charset="0"/>
              <a:sym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554414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261552" y="293057"/>
            <a:ext cx="4762500" cy="130373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  <a:sym typeface="Avenir Light"/>
              </a:rPr>
              <a:t>THE NUMBERS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Light" charset="0"/>
              <a:ea typeface="Avenir Light" charset="0"/>
              <a:cs typeface="Avenir Light" charset="0"/>
              <a:sym typeface="Avenir Light"/>
            </a:endParaRPr>
          </a:p>
        </p:txBody>
      </p:sp>
      <p:sp>
        <p:nvSpPr>
          <p:cNvPr id="165" name="Shape 165"/>
          <p:cNvSpPr>
            <a:spLocks noGrp="1"/>
          </p:cNvSpPr>
          <p:nvPr>
            <p:ph type="body" sz="half" idx="1"/>
          </p:nvPr>
        </p:nvSpPr>
        <p:spPr>
          <a:xfrm>
            <a:off x="261552" y="1596791"/>
            <a:ext cx="3877962" cy="454430"/>
          </a:xfrm>
        </p:spPr>
        <p:txBody>
          <a:bodyPr>
            <a:noAutofit/>
          </a:bodyPr>
          <a:lstStyle/>
          <a:p>
            <a:pPr marL="185463" indent="-185463" defTabSz="275203">
              <a:spcBef>
                <a:spcPts val="1477"/>
              </a:spcBef>
              <a:defRPr sz="2010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  <a:sym typeface="Avenir Light"/>
              </a:rPr>
              <a:t>OBSERVATIONS FOR…</a:t>
            </a:r>
            <a:endParaRPr lang="en-US" sz="2400" dirty="0">
              <a:latin typeface="Avenir Book" charset="0"/>
              <a:ea typeface="Avenir Book" charset="0"/>
              <a:cs typeface="Avenir Book" charset="0"/>
              <a:sym typeface="Avenir Light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704335" y="243428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2015-2016: 66,026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4335" y="2900525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2016-2017: 119,614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4335" y="3366769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2017-2018: 98,683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11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63</Words>
  <Application>Microsoft Macintosh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Avenir Black</vt:lpstr>
      <vt:lpstr>Avenir Book</vt:lpstr>
      <vt:lpstr>Avenir Heavy</vt:lpstr>
      <vt:lpstr>Avenir Light</vt:lpstr>
      <vt:lpstr>Calibri</vt:lpstr>
      <vt:lpstr>Calibri Light</vt:lpstr>
      <vt:lpstr>Papyrus</vt:lpstr>
      <vt:lpstr>Arial</vt:lpstr>
      <vt:lpstr>Office Theme</vt:lpstr>
      <vt:lpstr>PowerPoint Presentation</vt:lpstr>
      <vt:lpstr>PowerPoint Presentation</vt:lpstr>
      <vt:lpstr>THE NUMBERS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2018-06-19T14:07:18Z</dcterms:created>
  <dcterms:modified xsi:type="dcterms:W3CDTF">2018-06-19T21:00:31Z</dcterms:modified>
</cp:coreProperties>
</file>